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"/>
  </p:notesMasterIdLst>
  <p:sldIdLst>
    <p:sldId id="257" r:id="rId3"/>
    <p:sldId id="265" r:id="rId5"/>
    <p:sldId id="264" r:id="rId6"/>
    <p:sldId id="273" r:id="rId7"/>
    <p:sldId id="258" r:id="rId8"/>
    <p:sldId id="259" r:id="rId9"/>
    <p:sldId id="260" r:id="rId10"/>
    <p:sldId id="261" r:id="rId11"/>
    <p:sldId id="262" r:id="rId12"/>
    <p:sldId id="263" r:id="rId13"/>
    <p:sldId id="280" r:id="rId14"/>
  </p:sldIdLst>
  <p:sldSz cx="9144000" cy="51435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0" cy="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effectLst/>
      </p:bgPr>
    </p:bg>
    <p:spTree>
      <p:nvGrpSpPr>
        <p:cNvPr id="45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8626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charset="0"/>
      <a:defRPr sz="1400" b="0" i="0" u="none" strike="noStrike" cap="none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Google Shape;51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585" name="Google Shape;52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Google Shape;57;g4639a3f011e134fe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591" name="Google Shape;58;g4639a3f011e134fe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Google Shape;63;g4639a3f011e134fe_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594" name="Google Shape;64;g4639a3f011e134fe_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2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Google Shape;69;g4639a3f011e134fe_1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597" name="Google Shape;70;g4639a3f011e134fe_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Google Shape;75;g4639a3f011e134fe_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02" name="Google Shape;76;g4639a3f011e134fe_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9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48580" name="Google Shape;11;p2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8581" name="Google Shape;12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Google Shape;45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8612" name="Google Shape;46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</a:lvl9pPr>
          </a:lstStyle>
          <a:p/>
        </p:txBody>
      </p:sp>
      <p:sp>
        <p:nvSpPr>
          <p:cNvPr id="1048613" name="Google Shape;4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3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Google Shape;4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39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8608" name="Google Shape;15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3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587" name="Google Shape;18;p4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</a:lvl9pPr>
          </a:lstStyle>
          <a:p/>
        </p:txBody>
      </p:sp>
      <p:sp>
        <p:nvSpPr>
          <p:cNvPr id="1048588" name="Google Shape;19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42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615" name="Google Shape;22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616" name="Google Shape;23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617" name="Google Shape;24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3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599" name="Google Shape;27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37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48604" name="Google Shape;30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605" name="Google Shape;31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43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8619" name="Google Shape;34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44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21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48622" name="Google Shape;38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8623" name="Google Shape;39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</a:lvl9pPr>
          </a:lstStyle>
          <a:p/>
        </p:txBody>
      </p:sp>
      <p:sp>
        <p:nvSpPr>
          <p:cNvPr id="1048624" name="Google Shape;40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0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Google Shape;42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lvl1pPr>
          </a:lstStyle>
          <a:p/>
        </p:txBody>
      </p:sp>
      <p:sp>
        <p:nvSpPr>
          <p:cNvPr id="1048610" name="Google Shape;4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7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857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857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charset="0"/>
        <a:defRPr sz="1400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Google Shape;55;p13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Рововой Валентин Владимирович</a:t>
            </a:r>
            <a:endParaRPr lang="en-US"/>
          </a:p>
        </p:txBody>
      </p:sp>
      <p:sp>
        <p:nvSpPr>
          <p:cNvPr id="3" name="Google Shape;54;p13"/>
          <p:cNvSpPr txBox="1"/>
          <p:nvPr/>
        </p:nvSpPr>
        <p:spPr>
          <a:xfrm>
            <a:off x="351155" y="132080"/>
            <a:ext cx="8434070" cy="2079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rmAutofit fontScale="90385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 charset="0"/>
              <a:buNone/>
              <a:defRPr sz="52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 charset="0"/>
              <a:buNone/>
              <a:defRPr sz="52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 charset="0"/>
              <a:buNone/>
              <a:defRPr sz="52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 charset="0"/>
              <a:buNone/>
              <a:defRPr sz="52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 charset="0"/>
              <a:buNone/>
              <a:defRPr sz="52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 charset="0"/>
              <a:buNone/>
              <a:defRPr sz="52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 charset="0"/>
              <a:buNone/>
              <a:defRPr sz="52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 charset="0"/>
              <a:buNone/>
              <a:defRPr sz="52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 charset="0"/>
              <a:buNone/>
              <a:defRPr sz="5200" b="0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Автоматическая торговая стратегия для фондового рынка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4_210_110" hidden="1"/>
          <p:cNvSpPr/>
          <p:nvPr/>
        </p:nvSpPr>
        <p:spPr>
          <a:xfrm>
            <a:off x="1143000" y="0"/>
            <a:ext cx="9525" cy="95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pPr lvl="0" eaLnBrk="1" hangingPunct="1"/>
            <a:endParaRPr lang="zh-CN" altLang="en-US" sz="1050" dirty="0">
              <a:latin typeface="Arial" charset="0"/>
              <a:ea typeface="宋体" charset="-122"/>
            </a:endParaRPr>
          </a:p>
        </p:txBody>
      </p:sp>
      <p:sp>
        <p:nvSpPr>
          <p:cNvPr id="3075" name="Rectangle 2" descr="#wm#_a_04_210_110_a_1_1#clear#"/>
          <p:cNvSpPr/>
          <p:nvPr>
            <p:ph type="title"/>
          </p:nvPr>
        </p:nvSpPr>
        <p:spPr/>
        <p:txBody>
          <a:bodyPr vert="horz" wrap="square" anchor="ctr">
            <a:normAutofit fontScale="90000"/>
          </a:bodyPr>
          <a:p>
            <a:pPr lvl="0" eaLnBrk="1" hangingPunct="1"/>
            <a:r>
              <a:rPr lang="x-none"/>
              <a:t>Список литературы</a:t>
            </a:r>
            <a:endParaRPr lang="x-none"/>
          </a:p>
        </p:txBody>
      </p:sp>
      <p:sp>
        <p:nvSpPr>
          <p:cNvPr id="3076" name="Rectangle 3" descr="#wm#_a_04_210_110_b_1_1#clear#"/>
          <p:cNvSpPr/>
          <p:nvPr>
            <p:ph type="body"/>
          </p:nvPr>
        </p:nvSpPr>
        <p:spPr/>
        <p:txBody>
          <a:bodyPr vert="horz" wrap="square" anchor="t"/>
          <a:p>
            <a:pPr lvl="0" eaLnBrk="1" hangingPunct="1"/>
            <a:r>
              <a:t>«Одураченные случайностью» - Нассим Николас Талеб</a:t>
            </a:r>
          </a:p>
          <a:p>
            <a:pPr lvl="0" eaLnBrk="1" hangingPunct="1"/>
            <a:r>
              <a:t>«Энциклопедия торговых стратегий» - Джеффри Оуэн Кац, Донна Л МакКормик</a:t>
            </a:r>
          </a:p>
          <a:p>
            <a:pPr lvl="0" eaLnBrk="1" hangingPunct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5_210_111" hidden="1"/>
          <p:cNvSpPr/>
          <p:nvPr/>
        </p:nvSpPr>
        <p:spPr>
          <a:xfrm>
            <a:off x="1143000" y="0"/>
            <a:ext cx="9525" cy="95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sz="1350"/>
          </a:p>
        </p:txBody>
      </p:sp>
      <p:sp>
        <p:nvSpPr>
          <p:cNvPr id="3075" name="Rectangle 2" descr="#wm#_a_05_210_111_a_1_1#clear#"/>
          <p:cNvSpPr/>
          <p:nvPr>
            <p:ph type="title"/>
          </p:nvPr>
        </p:nvSpPr>
        <p:spPr/>
        <p:txBody>
          <a:bodyPr vert="horz" wrap="square" anchor="ctr">
            <a:normAutofit fontScale="90000"/>
          </a:bodyPr>
          <a:p>
            <a:pPr lvl="0" eaLnBrk="1" hangingPunct="1"/>
            <a:r>
              <a:rPr lang="x-none"/>
              <a:t>Ссылка на мои контакты</a:t>
            </a:r>
            <a:endParaRPr lang="x-none"/>
          </a:p>
        </p:txBody>
      </p:sp>
      <p:pic>
        <p:nvPicPr>
          <p:cNvPr id="13" name="Рисунок 12" descr="2025-06-23 16:59:47.779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3360" y="1017905"/>
            <a:ext cx="3637280" cy="3738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4_210_110" hidden="1"/>
          <p:cNvSpPr/>
          <p:nvPr/>
        </p:nvSpPr>
        <p:spPr>
          <a:xfrm>
            <a:off x="1143000" y="0"/>
            <a:ext cx="9525" cy="95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pPr lvl="0" eaLnBrk="1" hangingPunct="1"/>
            <a:endParaRPr lang="zh-CN" altLang="en-US" sz="1050" dirty="0">
              <a:latin typeface="Arial" charset="0"/>
              <a:ea typeface="宋体" charset="-122"/>
            </a:endParaRPr>
          </a:p>
        </p:txBody>
      </p:sp>
      <p:sp>
        <p:nvSpPr>
          <p:cNvPr id="3075" name="Rectangle 2" descr="#wm#_a_04_210_110_a_1_1#clear#"/>
          <p:cNvSpPr/>
          <p:nvPr>
            <p:ph type="title"/>
          </p:nvPr>
        </p:nvSpPr>
        <p:spPr/>
        <p:txBody>
          <a:bodyPr vert="horz" wrap="square" anchor="ctr">
            <a:normAutofit fontScale="90000"/>
          </a:bodyPr>
          <a:p>
            <a:pPr lvl="0" eaLnBrk="1" hangingPunct="1"/>
            <a:r>
              <a:rPr lang="x-none"/>
              <a:t>Цель работы</a:t>
            </a:r>
            <a:endParaRPr lang="x-none"/>
          </a:p>
        </p:txBody>
      </p:sp>
      <p:sp>
        <p:nvSpPr>
          <p:cNvPr id="3076" name="Rectangle 3" descr="#wm#_a_04_210_110_b_1_1#clear#"/>
          <p:cNvSpPr/>
          <p:nvPr>
            <p:ph type="body"/>
          </p:nvPr>
        </p:nvSpPr>
        <p:spPr/>
        <p:txBody>
          <a:bodyPr vert="horz" wrap="square" anchor="t"/>
          <a:p>
            <a:pPr lvl="0" eaLnBrk="1" hangingPunct="1"/>
            <a:r>
              <a:rPr lang="x-none"/>
              <a:t>Создание автоматизированной торговой системы при помощи  больших языковых моделей</a:t>
            </a:r>
            <a:endParaRPr lang="x-none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5_210_111" hidden="1"/>
          <p:cNvSpPr/>
          <p:nvPr/>
        </p:nvSpPr>
        <p:spPr>
          <a:xfrm>
            <a:off x="1143000" y="0"/>
            <a:ext cx="9525" cy="95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>
            <a:lvl1pPr marL="342900" lvl="0" indent="-3429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lvl="1" indent="-28575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sz="1350"/>
          </a:p>
        </p:txBody>
      </p:sp>
      <p:sp>
        <p:nvSpPr>
          <p:cNvPr id="3075" name="Rectangle 2" descr="#wm#_a_05_210_111_a_1_1#clear#"/>
          <p:cNvSpPr/>
          <p:nvPr>
            <p:ph type="title"/>
          </p:nvPr>
        </p:nvSpPr>
        <p:spPr/>
        <p:txBody>
          <a:bodyPr vert="horz" wrap="square" anchor="ctr">
            <a:normAutofit fontScale="90000"/>
          </a:bodyPr>
          <a:p>
            <a:pPr lvl="0" algn="l" eaLnBrk="1" hangingPunct="1"/>
            <a:r>
              <a:rPr lang="x-none"/>
              <a:t>LLM VS программист </a:t>
            </a:r>
            <a:endParaRPr lang="x-none"/>
          </a:p>
        </p:txBody>
      </p:sp>
      <p:pic>
        <p:nvPicPr>
          <p:cNvPr id="4" name="Рисунок 3" descr="2025-06-22 20:29:19.281000"/>
          <p:cNvPicPr>
            <a:picLocks noChangeAspect="1"/>
          </p:cNvPicPr>
          <p:nvPr/>
        </p:nvPicPr>
        <p:blipFill>
          <a:blip r:embed="rId1"/>
          <a:srcRect l="-8696" t="362" r="8696" b="-362"/>
          <a:stretch>
            <a:fillRect/>
          </a:stretch>
        </p:blipFill>
        <p:spPr>
          <a:xfrm>
            <a:off x="2365375" y="1017905"/>
            <a:ext cx="3993515" cy="39935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4_210_110" hidden="1"/>
          <p:cNvSpPr/>
          <p:nvPr/>
        </p:nvSpPr>
        <p:spPr>
          <a:xfrm>
            <a:off x="1143000" y="0"/>
            <a:ext cx="9525" cy="95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pPr lvl="0" eaLnBrk="1" hangingPunct="1"/>
            <a:endParaRPr lang="zh-CN" altLang="en-US" sz="1050" dirty="0">
              <a:latin typeface="Arial" charset="0"/>
              <a:ea typeface="宋体" charset="-122"/>
            </a:endParaRPr>
          </a:p>
        </p:txBody>
      </p:sp>
      <p:sp>
        <p:nvSpPr>
          <p:cNvPr id="3075" name="Rectangle 2" descr="#wm#_a_04_210_110_a_1_1#clear#"/>
          <p:cNvSpPr/>
          <p:nvPr>
            <p:ph type="title"/>
          </p:nvPr>
        </p:nvSpPr>
        <p:spPr/>
        <p:txBody>
          <a:bodyPr vert="horz" wrap="square" anchor="ctr">
            <a:normAutofit fontScale="90000"/>
          </a:bodyPr>
          <a:p>
            <a:pPr lvl="0" eaLnBrk="1" hangingPunct="1"/>
            <a:r>
              <a:rPr lang="x-none"/>
              <a:t>Важные  моменты  при работе с большими языковыми моделями</a:t>
            </a:r>
            <a:endParaRPr lang="x-none"/>
          </a:p>
        </p:txBody>
      </p:sp>
      <p:sp>
        <p:nvSpPr>
          <p:cNvPr id="5" name="Rectangle 3" descr="#wm#_a_04_210_110_b_1_1#clear#"/>
          <p:cNvSpPr/>
          <p:nvPr/>
        </p:nvSpPr>
        <p:spPr>
          <a:xfrm>
            <a:off x="210185" y="1568450"/>
            <a:ext cx="8520430" cy="34163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charset="0"/>
              <a:buChar char="●"/>
              <a:defRPr sz="1800" b="0" i="0" u="none" strike="noStrike" cap="none">
                <a:solidFill>
                  <a:schemeClr val="dk2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charset="0"/>
              <a:buChar char="○"/>
              <a:defRPr sz="1400" b="0" i="0" u="none" strike="noStrike" cap="none">
                <a:solidFill>
                  <a:schemeClr val="dk2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charset="0"/>
              <a:buChar char="■"/>
              <a:defRPr sz="1400" b="0" i="0" u="none" strike="noStrike" cap="none">
                <a:solidFill>
                  <a:schemeClr val="dk2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charset="0"/>
              <a:buChar char="●"/>
              <a:defRPr sz="1400" b="0" i="0" u="none" strike="noStrike" cap="none">
                <a:solidFill>
                  <a:schemeClr val="dk2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charset="0"/>
              <a:buChar char="○"/>
              <a:defRPr sz="1400" b="0" i="0" u="none" strike="noStrike" cap="none">
                <a:solidFill>
                  <a:schemeClr val="dk2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charset="0"/>
              <a:buChar char="■"/>
              <a:defRPr sz="1400" b="0" i="0" u="none" strike="noStrike" cap="none">
                <a:solidFill>
                  <a:schemeClr val="dk2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charset="0"/>
              <a:buChar char="●"/>
              <a:defRPr sz="1400" b="0" i="0" u="none" strike="noStrike" cap="none">
                <a:solidFill>
                  <a:schemeClr val="dk2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charset="0"/>
              <a:buChar char="○"/>
              <a:defRPr sz="1400" b="0" i="0" u="none" strike="noStrike" cap="none">
                <a:solidFill>
                  <a:schemeClr val="dk2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charset="0"/>
              <a:buChar char="■"/>
              <a:defRPr sz="1400" b="0" i="0" u="none" strike="noStrike" cap="none">
                <a:solidFill>
                  <a:schemeClr val="dk2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>
            <a:pPr lvl="0" eaLnBrk="1" hangingPunct="1"/>
            <a:r>
              <a:rPr lang="x-none"/>
              <a:t>Промпт не решает</a:t>
            </a:r>
            <a:endParaRPr lang="x-none"/>
          </a:p>
          <a:p>
            <a:pPr lvl="0" eaLnBrk="1" hangingPunct="1"/>
            <a:r>
              <a:rPr lang="x-none"/>
              <a:t>Модель может заходить в тупик</a:t>
            </a:r>
            <a:endParaRPr lang="x-none"/>
          </a:p>
          <a:p>
            <a:pPr lvl="0" eaLnBrk="1" hangingPunct="1"/>
            <a:r>
              <a:rPr lang="x-none"/>
              <a:t>Излишняя инициативность модели</a:t>
            </a:r>
            <a:endParaRPr lang="x-none"/>
          </a:p>
          <a:p>
            <a:pPr lvl="0" eaLnBrk="1" hangingPunct="1"/>
            <a:r>
              <a:rPr lang="x-none"/>
              <a:t>Попросите модель задать вам вопросы</a:t>
            </a:r>
            <a:endParaRPr lang="x-none"/>
          </a:p>
          <a:p>
            <a:pPr lvl="0" eaLnBrk="1" hangingPunct="1"/>
            <a:r>
              <a:rPr lang="x-none"/>
              <a:t>Разберитесь в теме перед началом работы</a:t>
            </a:r>
            <a:endParaRPr lang="x-none"/>
          </a:p>
          <a:p>
            <a:pPr lvl="0" eaLnBrk="1" hangingPunct="1"/>
            <a:endParaRPr lang="x-none"/>
          </a:p>
          <a:p>
            <a:pPr lvl="0" eaLnBrk="1" hangingPunct="1"/>
            <a:endParaRPr lang="x-none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6429"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Индекс S&amp;P 500</a:t>
            </a:r>
            <a:endParaRPr lang="en-US"/>
          </a:p>
        </p:txBody>
      </p:sp>
      <p:pic>
        <p:nvPicPr>
          <p:cNvPr id="2097152" name="Google Shape;61;p1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77900" y="1017737"/>
            <a:ext cx="8188197" cy="3784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6429"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Индекс МосБиржи</a:t>
            </a:r>
            <a:endParaRPr lang="en-US"/>
          </a:p>
        </p:txBody>
      </p:sp>
      <p:pic>
        <p:nvPicPr>
          <p:cNvPr id="2097153" name="Google Shape;67;p1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38563" y="1017725"/>
            <a:ext cx="826687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6429"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Биткоин </a:t>
            </a:r>
            <a:endParaRPr lang="en-US"/>
          </a:p>
        </p:txBody>
      </p:sp>
      <p:pic>
        <p:nvPicPr>
          <p:cNvPr id="2097154" name="Google Shape;73;p1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38563" y="1017725"/>
            <a:ext cx="826687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6429"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Видео с работой</a:t>
            </a:r>
            <a:endParaRPr lang="en-US"/>
          </a:p>
        </p:txBody>
      </p:sp>
      <p:pic>
        <p:nvPicPr>
          <p:cNvPr id="2097156" name="media1.mp4"/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55874" y="1329863"/>
            <a:ext cx="7832250" cy="35530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971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0971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6"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09715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ksoSlideStyle" descr="#wm#_a_04_210_110" hidden="1"/>
          <p:cNvSpPr/>
          <p:nvPr/>
        </p:nvSpPr>
        <p:spPr>
          <a:xfrm>
            <a:off x="1143000" y="0"/>
            <a:ext cx="9525" cy="9525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pPr lvl="0" eaLnBrk="1" hangingPunct="1"/>
            <a:endParaRPr lang="zh-CN" altLang="en-US" sz="1050" dirty="0">
              <a:latin typeface="Arial" charset="0"/>
              <a:ea typeface="宋体" charset="-122"/>
            </a:endParaRPr>
          </a:p>
        </p:txBody>
      </p:sp>
      <p:sp>
        <p:nvSpPr>
          <p:cNvPr id="3075" name="Rectangle 2" descr="#wm#_a_04_210_110_a_1_1#clear#"/>
          <p:cNvSpPr/>
          <p:nvPr>
            <p:ph type="title"/>
          </p:nvPr>
        </p:nvSpPr>
        <p:spPr/>
        <p:txBody>
          <a:bodyPr vert="horz" wrap="square" anchor="ctr">
            <a:normAutofit fontScale="90000"/>
          </a:bodyPr>
          <a:p>
            <a:pPr lvl="0" eaLnBrk="1" hangingPunct="1"/>
            <a:r>
              <a:rPr lang="x-none"/>
              <a:t>Основные ошибки при разработке</a:t>
            </a:r>
            <a:endParaRPr lang="x-none"/>
          </a:p>
        </p:txBody>
      </p:sp>
      <p:sp>
        <p:nvSpPr>
          <p:cNvPr id="3076" name="Rectangle 3" descr="#wm#_a_04_210_110_b_1_1#clear#"/>
          <p:cNvSpPr/>
          <p:nvPr>
            <p:ph type="body"/>
          </p:nvPr>
        </p:nvSpPr>
        <p:spPr/>
        <p:txBody>
          <a:bodyPr vert="horz" wrap="square" anchor="t"/>
          <a:p>
            <a:pPr lvl="0" eaLnBrk="1" hangingPunct="1"/>
            <a:r>
              <a:rPr lang="x-none"/>
              <a:t>Look-ahead</a:t>
            </a:r>
            <a:endParaRPr lang="x-none"/>
          </a:p>
          <a:p>
            <a:pPr lvl="0" eaLnBrk="1" hangingPunct="1"/>
            <a:r>
              <a:rPr lang="x-none"/>
              <a:t>Использование минутных данных для проверки стоп-условий</a:t>
            </a:r>
            <a:endParaRPr lang="x-none"/>
          </a:p>
          <a:p>
            <a:pPr lvl="0" eaLnBrk="1" hangingPunct="1"/>
            <a:r>
              <a:rPr lang="x-none"/>
              <a:t>Включайте в рассчет проскальзывания и комиссии </a:t>
            </a:r>
            <a:endParaRPr lang="x-none"/>
          </a:p>
          <a:p>
            <a:pPr lvl="0" eaLnBrk="1" hangingPunct="1"/>
            <a:r>
              <a:rPr lang="x-none"/>
              <a:t>Учитывайте лотность актива</a:t>
            </a:r>
            <a:endParaRPr lang="x-none"/>
          </a:p>
          <a:p>
            <a:pPr lvl="0" eaLnBrk="1" hangingPunct="1"/>
            <a:r>
              <a:rPr lang="x-none"/>
              <a:t>Используйте walk-forward оптимизацию</a:t>
            </a:r>
            <a:endParaRPr lang="x-none"/>
          </a:p>
          <a:p>
            <a:pPr lvl="0" eaLnBrk="1" hangingPunct="1"/>
            <a:r>
              <a:rPr lang="x-none"/>
              <a:t>Не доверяйте слишком хорошим результатам</a:t>
            </a:r>
            <a:endParaRPr lang="x-none"/>
          </a:p>
          <a:p>
            <a:pPr lvl="0" eaLnBrk="1" hangingPunct="1"/>
            <a:r>
              <a:rPr lang="x-none"/>
              <a:t>Используйте большое количество данных для оптимизации</a:t>
            </a:r>
            <a:endParaRPr lang="x-none"/>
          </a:p>
          <a:p>
            <a:pPr lvl="0" eaLnBrk="1" hangingPunct="1"/>
            <a:r>
              <a:rPr lang="x-none"/>
              <a:t>Используйте старший таймфрейм</a:t>
            </a:r>
            <a:endParaRPr lang="x-none"/>
          </a:p>
          <a:p>
            <a:pPr lvl="0" eaLnBrk="1" hangingPunct="1"/>
            <a:endParaRPr lang="x-none"/>
          </a:p>
          <a:p>
            <a:pPr lvl="0" eaLnBrk="1" hangingPunct="1"/>
            <a:endParaRPr lang="x-none"/>
          </a:p>
          <a:p>
            <a:pPr lvl="0" eaLnBrk="1" hangingPunct="1"/>
            <a:endParaRPr lang="x-none"/>
          </a:p>
          <a:p>
            <a:pPr lvl="0" eaLnBrk="1" hangingPunct="1"/>
            <a:endParaRPr lang="x-none"/>
          </a:p>
          <a:p>
            <a:pPr lvl="0" eaLnBrk="1" hangingPunct="1"/>
            <a:endParaRPr lang="x-none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/>
  <PresentationFormat/>
  <Paragraphs>0</Paragraphs>
  <Slides>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Arial</vt:lpstr>
      <vt:lpstr>SimSun</vt:lpstr>
      <vt:lpstr>Wingdings</vt:lpstr>
      <vt:lpstr>宋体</vt:lpstr>
      <vt:lpstr>Simple Light</vt:lpstr>
      <vt:lpstr>PowerPoint 演示文稿</vt:lpstr>
      <vt:lpstr>Цель работы</vt:lpstr>
      <vt:lpstr>LLM VS программист </vt:lpstr>
      <vt:lpstr>Важные  моменты  при работе с большими языковыми моделями</vt:lpstr>
      <vt:lpstr>Индекс S&amp;P 500</vt:lpstr>
      <vt:lpstr>Индекс МосБиржи</vt:lpstr>
      <vt:lpstr>Биткоин </vt:lpstr>
      <vt:lpstr>Видео с работой</vt:lpstr>
      <vt:lpstr>Основные ошибки при разработке</vt:lpstr>
      <vt:lpstr>Список литературы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TGR-W09</dc:creator>
  <cp:lastModifiedBy>iPhone</cp:lastModifiedBy>
  <dcterms:created xsi:type="dcterms:W3CDTF">1900-01-01T00:00:00Z</dcterms:created>
  <dcterms:modified xsi:type="dcterms:W3CDTF">1900-01-01T00:00:00Z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829B8FF416741ADB423959689065546D_33</vt:lpwstr>
  </property>
  <property fmtid="{D5CDD505-2E9C-101B-9397-08002B2CF9AE}" pid="3" name="KSOProductBuildVer">
    <vt:lpwstr>2052-11.34.12</vt:lpwstr>
  </property>
</Properties>
</file>